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75" r:id="rId6"/>
    <p:sldId id="280" r:id="rId7"/>
    <p:sldId id="260" r:id="rId8"/>
    <p:sldId id="279" r:id="rId9"/>
    <p:sldId id="259" r:id="rId10"/>
    <p:sldId id="276" r:id="rId11"/>
    <p:sldId id="282" r:id="rId12"/>
    <p:sldId id="283" r:id="rId13"/>
    <p:sldId id="284" r:id="rId14"/>
    <p:sldId id="261" r:id="rId15"/>
    <p:sldId id="262" r:id="rId16"/>
    <p:sldId id="263" r:id="rId17"/>
    <p:sldId id="281" r:id="rId18"/>
    <p:sldId id="277" r:id="rId19"/>
    <p:sldId id="278" r:id="rId20"/>
    <p:sldId id="264" r:id="rId21"/>
    <p:sldId id="274" r:id="rId22"/>
    <p:sldId id="265" r:id="rId23"/>
    <p:sldId id="266" r:id="rId24"/>
    <p:sldId id="268" r:id="rId25"/>
    <p:sldId id="267" r:id="rId26"/>
    <p:sldId id="269" r:id="rId27"/>
    <p:sldId id="270" r:id="rId28"/>
    <p:sldId id="271" r:id="rId29"/>
    <p:sldId id="272" r:id="rId30"/>
    <p:sldId id="285" r:id="rId31"/>
    <p:sldId id="273" r:id="rId32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Imagen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Imagen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2" name="Imagen 71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Imagen 7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52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24602E7-D22E-4327-A13F-475FCC68150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‹Nº›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 sz="1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 sz="14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s-MX" sz="28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Séptimo nivel del esquema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0A603A4-ADD4-4F47-A691-2756242A7976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Shape 1"/>
              <p:cNvSpPr txBox="1"/>
              <p:nvPr/>
            </p:nvSpPr>
            <p:spPr>
              <a:xfrm>
                <a:off x="1098360" y="397440"/>
                <a:ext cx="7025760" cy="1293120"/>
              </a:xfrm>
              <a:prstGeom prst="rect">
                <a:avLst/>
              </a:prstGeom>
            </p:spPr>
            <p:txBody>
              <a:bodyPr tIns="91440" bIns="91440" anchor="b"/>
              <a:lstStyle/>
              <a:p>
                <a:pPr algn="ctr">
                  <a:lnSpc>
                    <a:spcPct val="100000"/>
                  </a:lnSpc>
                </a:pPr>
                <a:r>
                  <a:rPr lang="es-MX" sz="32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Modelamiento de Masa del  Cúmulo Globular </a:t>
                </a:r>
                <a14:m>
                  <m:oMath xmlns:m="http://schemas.openxmlformats.org/officeDocument/2006/math">
                    <m:r>
                      <a:rPr lang="es-MX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sz="32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 </a:t>
                </a:r>
                <a:r>
                  <a:rPr lang="es-MX" sz="32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Centauri</a:t>
                </a:r>
                <a:endParaRPr sz="32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75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60" y="397440"/>
                <a:ext cx="7025760" cy="1293120"/>
              </a:xfrm>
              <a:prstGeom prst="rect">
                <a:avLst/>
              </a:prstGeom>
              <a:blipFill rotWithShape="0">
                <a:blip r:embed="rId3"/>
                <a:stretch>
                  <a:fillRect l="-520" r="-1735" b="-122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Shape 2"/>
          <p:cNvSpPr txBox="1"/>
          <p:nvPr/>
        </p:nvSpPr>
        <p:spPr>
          <a:xfrm>
            <a:off x="1098360" y="397440"/>
            <a:ext cx="7025760" cy="1293120"/>
          </a:xfrm>
          <a:prstGeom prst="rect">
            <a:avLst/>
          </a:prstGeom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s-MX" sz="52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77" name="TextShape 3"/>
          <p:cNvSpPr txBox="1"/>
          <p:nvPr/>
        </p:nvSpPr>
        <p:spPr>
          <a:xfrm>
            <a:off x="433080" y="1978200"/>
            <a:ext cx="8520120" cy="79236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dirty="0">
                <a:solidFill>
                  <a:srgbClr val="595959"/>
                </a:solidFill>
                <a:latin typeface="Book Antiqua" panose="02040602050305030304" pitchFamily="18" charset="0"/>
                <a:ea typeface="Crimson Text"/>
              </a:rPr>
              <a:t>Juan Manuel Espejo Salcedo</a:t>
            </a:r>
            <a:endParaRPr dirty="0">
              <a:latin typeface="Book Antiqua" panose="0204060205030503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s-MX" sz="2400" dirty="0">
                <a:solidFill>
                  <a:srgbClr val="595959"/>
                </a:solidFill>
                <a:latin typeface="Book Antiqua" panose="02040602050305030304" pitchFamily="18" charset="0"/>
                <a:ea typeface="Crimson Text"/>
              </a:rPr>
              <a:t>Asesor: Juan Carlos Muñoz Cuartas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78" name="Shape 56"/>
          <p:cNvPicPr/>
          <p:nvPr/>
        </p:nvPicPr>
        <p:blipFill>
          <a:blip r:embed="rId4"/>
          <a:stretch>
            <a:fillRect/>
          </a:stretch>
        </p:blipFill>
        <p:spPr>
          <a:xfrm>
            <a:off x="2224080" y="3175920"/>
            <a:ext cx="1205280" cy="1683720"/>
          </a:xfrm>
          <a:prstGeom prst="rect">
            <a:avLst/>
          </a:prstGeom>
          <a:ln>
            <a:noFill/>
          </a:ln>
        </p:spPr>
      </p:pic>
      <p:pic>
        <p:nvPicPr>
          <p:cNvPr id="79" name="Shape 57"/>
          <p:cNvPicPr/>
          <p:nvPr/>
        </p:nvPicPr>
        <p:blipFill>
          <a:blip r:embed="rId5"/>
          <a:stretch>
            <a:fillRect/>
          </a:stretch>
        </p:blipFill>
        <p:spPr>
          <a:xfrm>
            <a:off x="4566780" y="3588750"/>
            <a:ext cx="2836800" cy="736560"/>
          </a:xfrm>
          <a:prstGeom prst="rect">
            <a:avLst/>
          </a:prstGeom>
          <a:ln>
            <a:noFill/>
          </a:ln>
        </p:spPr>
      </p:pic>
      <p:sp>
        <p:nvSpPr>
          <p:cNvPr id="8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6165A347-A1A0-449C-A9FE-FE6C14E69C48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435320" y="2327040"/>
            <a:ext cx="6262920" cy="7304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Aproximación a sistemas no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colisionales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206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Solución por medio de las ecuaciones de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Jeans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005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Shape 1"/>
              <p:cNvSpPr txBox="1"/>
              <p:nvPr/>
            </p:nvSpPr>
            <p:spPr>
              <a:xfrm>
                <a:off x="311760" y="1171253"/>
                <a:ext cx="4075305" cy="3729519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:r>
                  <a:rPr lang="es-MX" sz="20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¿</a:t>
                </a:r>
                <a14:m>
                  <m:oMath xmlns:m="http://schemas.openxmlformats.org/officeDocument/2006/math">
                    <a:fld id="{38595D68-36AD-4FD4-A5EB-9251CDF2E7CA}" type="mathplaceholder">
                      <a:rPr lang="es-MX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rimson Text"/>
                      </a:rPr>
                      <a:t>Escriba aquí la ecuación.</a:t>
                    </a:fld>
                  </m:oMath>
                </a14:m>
                <a:r>
                  <a:rPr lang="es-MX" sz="2800" dirty="0">
                    <a:solidFill>
                      <a:srgbClr val="000000"/>
                    </a:solidFill>
                    <a:latin typeface="Arial"/>
                    <a:ea typeface="Arial"/>
                  </a:rPr>
                  <a:t>
</a:t>
                </a:r>
                <a:endParaRPr dirty="0"/>
              </a:p>
            </p:txBody>
          </p:sp>
        </mc:Choice>
        <mc:Fallback>
          <p:sp>
            <p:nvSpPr>
              <p:cNvPr id="87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171253"/>
                <a:ext cx="4075305" cy="3729519"/>
              </a:xfrm>
              <a:prstGeom prst="rect">
                <a:avLst/>
              </a:prstGeom>
              <a:blipFill rotWithShape="0">
                <a:blip r:embed="rId3"/>
                <a:stretch>
                  <a:fillRect l="-149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Modelo de </a:t>
            </a:r>
            <a:r>
              <a:rPr lang="es-MX" sz="2400" b="1" dirty="0" err="1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Hernquist</a:t>
            </a:r>
            <a:endParaRPr sz="2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621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12120" y="202276"/>
            <a:ext cx="2996159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B28F8634-4805-4AC2-9F63-E4CF9EF04BE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/>
          </a:p>
        </p:txBody>
      </p:sp>
      <p:sp>
        <p:nvSpPr>
          <p:cNvPr id="5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520"/>
            <a:ext cx="9143640" cy="512028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311760" y="249751"/>
            <a:ext cx="3232824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9040" y="1908360"/>
            <a:ext cx="1414080" cy="13734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C5CFCFBD-2370-4510-BD97-B87CF232A89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5. Datos disponibles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15</a:t>
            </a:fld>
            <a:endParaRPr/>
          </a:p>
        </p:txBody>
      </p:sp>
      <p:graphicFrame>
        <p:nvGraphicFramePr>
          <p:cNvPr id="111" name="Table 3"/>
          <p:cNvGraphicFramePr/>
          <p:nvPr>
            <p:extLst>
              <p:ext uri="{D42A27DB-BD31-4B8C-83A1-F6EECF244321}">
                <p14:modId xmlns:p14="http://schemas.microsoft.com/office/powerpoint/2010/main" val="439488434"/>
              </p:ext>
            </p:extLst>
          </p:nvPr>
        </p:nvGraphicFramePr>
        <p:xfrm>
          <a:off x="311760" y="964440"/>
          <a:ext cx="8160480" cy="372316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20160"/>
                <a:gridCol w="2720160"/>
                <a:gridCol w="2720160"/>
              </a:tblGrid>
              <a:tr h="358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Artículo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 err="1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Bibcode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Descripción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Da Costa et al. 2008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2008AJ….136..506D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1355 estrellas, ~204 estrellas del cúmulo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43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Johnson et al. 2008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2008ApJ…681.1505J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180 estrellas del cúmulo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Mayor et al. 1997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1997AJ….114.1087M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481 estrellas, ~381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43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Pancino et al. 2007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2007ApJ…661L.155P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649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6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s-MX" sz="1600" dirty="0" smtClean="0">
                        <a:solidFill>
                          <a:srgbClr val="000000"/>
                        </a:solidFill>
                        <a:latin typeface="Book Antiqua" panose="02040602050305030304" pitchFamily="18" charset="0"/>
                        <a:ea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err="1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Sollima</a:t>
                      </a: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 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et al. 2009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s-MX" sz="1600" dirty="0" smtClean="0">
                        <a:solidFill>
                          <a:srgbClr val="000000"/>
                        </a:solidFill>
                        <a:latin typeface="Book Antiqua" panose="02040602050305030304" pitchFamily="18" charset="0"/>
                        <a:ea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2009MNRAS.396.2183S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 smtClean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946 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estrellas (incluyendo los datos de </a:t>
                      </a:r>
                      <a:r>
                        <a:rPr lang="es-MX" sz="1600" dirty="0" err="1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Pancino</a:t>
                      </a: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 et al.)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  <a:tr h="608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Reijns et al. 2006</a:t>
                      </a:r>
                      <a:endParaRPr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2006A&amp;A…445..503R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latin typeface="Book Antiqua" panose="02040602050305030304" pitchFamily="18" charset="0"/>
                          <a:ea typeface="Arial"/>
                        </a:rPr>
                        <a:t>1966 estrellas, ~1592 estrellas del cúmulo</a:t>
                      </a:r>
                      <a:endParaRPr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311760" y="1918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Datos de OPD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8CB0653B-AC95-4006-BE93-1C482CD9689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16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7" y="2139593"/>
            <a:ext cx="3335180" cy="2741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92" y="1573701"/>
            <a:ext cx="3990515" cy="2660343"/>
          </a:xfrm>
          <a:prstGeom prst="rect">
            <a:avLst/>
          </a:prstGeom>
        </p:spPr>
      </p:pic>
      <p:sp>
        <p:nvSpPr>
          <p:cNvPr id="8" name="TextShape 1"/>
          <p:cNvSpPr txBox="1"/>
          <p:nvPr/>
        </p:nvSpPr>
        <p:spPr>
          <a:xfrm>
            <a:off x="249757" y="994680"/>
            <a:ext cx="3335180" cy="91451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9" name="TextShape 1"/>
          <p:cNvSpPr txBox="1"/>
          <p:nvPr/>
        </p:nvSpPr>
        <p:spPr>
          <a:xfrm>
            <a:off x="3927162" y="3943314"/>
            <a:ext cx="4637906" cy="719765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15" y="744000"/>
            <a:ext cx="4048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3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6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Nuestro método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229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88665" y="1261268"/>
            <a:ext cx="3839000" cy="939458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XCSAO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18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960924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Técnica de correlaciones cruzadas con paquetes de IRAF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7" y="3102186"/>
            <a:ext cx="4900146" cy="17842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63" y="1959600"/>
            <a:ext cx="3533317" cy="2636976"/>
          </a:xfrm>
          <a:prstGeom prst="rect">
            <a:avLst/>
          </a:prstGeom>
        </p:spPr>
      </p:pic>
      <p:sp>
        <p:nvSpPr>
          <p:cNvPr id="9" name="TextShape 1"/>
          <p:cNvSpPr txBox="1"/>
          <p:nvPr/>
        </p:nvSpPr>
        <p:spPr>
          <a:xfrm>
            <a:off x="4801566" y="1149186"/>
            <a:ext cx="3839000" cy="939458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FXCOR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7284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/>
          </a:p>
        </p:txBody>
      </p:sp>
      <p:sp>
        <p:nvSpPr>
          <p:cNvPr id="4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311760" y="249751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7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Procedimientos Experimentales</a:t>
            </a:r>
            <a:endParaRPr b="1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669079"/>
                  </p:ext>
                </p:extLst>
              </p:nvPr>
            </p:nvGraphicFramePr>
            <p:xfrm>
              <a:off x="154114" y="1582220"/>
              <a:ext cx="8794678" cy="246380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845917"/>
                    <a:gridCol w="1235209"/>
                    <a:gridCol w="869586"/>
                    <a:gridCol w="513847"/>
                    <a:gridCol w="543492"/>
                    <a:gridCol w="1245502"/>
                    <a:gridCol w="671539"/>
                    <a:gridCol w="454557"/>
                    <a:gridCol w="415029"/>
                  </a:tblGrid>
                  <a:tr h="465762">
                    <a:tc rowSpan="2">
                      <a:txBody>
                        <a:bodyPr/>
                        <a:lstStyle/>
                        <a:p>
                          <a:pPr algn="ctr"/>
                          <a:endParaRPr lang="es-CO" sz="1700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Experimento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s-CO" sz="17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 fijo 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</a:t>
                          </a:r>
                          <a:r>
                            <a:rPr lang="es-CO" sz="1700" b="1" baseline="0" dirty="0" smtClean="0">
                              <a:latin typeface="Book Antiqua" panose="02040602050305030304" pitchFamily="18" charset="0"/>
                            </a:rPr>
                            <a:t> Términos cruzados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CO" sz="17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 fijo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Materia Oscura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669079"/>
                  </p:ext>
                </p:extLst>
              </p:nvPr>
            </p:nvGraphicFramePr>
            <p:xfrm>
              <a:off x="154114" y="1582220"/>
              <a:ext cx="8794678" cy="246380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845917"/>
                    <a:gridCol w="1235209"/>
                    <a:gridCol w="869586"/>
                    <a:gridCol w="513847"/>
                    <a:gridCol w="543492"/>
                    <a:gridCol w="1245502"/>
                    <a:gridCol w="671539"/>
                    <a:gridCol w="454557"/>
                    <a:gridCol w="415029"/>
                  </a:tblGrid>
                  <a:tr h="609600">
                    <a:tc rowSpan="2">
                      <a:txBody>
                        <a:bodyPr/>
                        <a:lstStyle/>
                        <a:p>
                          <a:pPr algn="ctr"/>
                          <a:endParaRPr lang="es-CO" sz="1700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Experimento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endParaRPr lang="es-CO" sz="1700" b="1" dirty="0" smtClean="0">
                            <a:latin typeface="Book Antiqua" panose="02040602050305030304" pitchFamily="18" charset="0"/>
                          </a:endParaRPr>
                        </a:p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la región central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81690" t="-172131" r="-448592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74713" t="-172131" r="-266092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94545" t="-172131" r="-135455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18881" t="-172131" r="-4196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</a:t>
                          </a:r>
                          <a:r>
                            <a:rPr lang="es-CO" sz="1700" b="1" baseline="0" dirty="0" smtClean="0">
                              <a:latin typeface="Book Antiqua" panose="02040602050305030304" pitchFamily="18" charset="0"/>
                            </a:rPr>
                            <a:t> Términos cruzados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98" t="-372131" r="-2102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19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Completo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3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7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11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15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20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24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b="1" dirty="0" smtClean="0">
                              <a:latin typeface="Book Antiqua" panose="02040602050305030304" pitchFamily="18" charset="0"/>
                            </a:rPr>
                            <a:t>Sin Materia Oscura</a:t>
                          </a:r>
                          <a:endParaRPr lang="es-CO" sz="1700" b="1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4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8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12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16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700" dirty="0" smtClean="0">
                              <a:latin typeface="Book Antiqua" panose="02040602050305030304" pitchFamily="18" charset="0"/>
                            </a:rPr>
                            <a:t>~</a:t>
                          </a:r>
                          <a:endParaRPr lang="es-CO" sz="1700" dirty="0">
                            <a:latin typeface="Book Antiqua" panose="0204060205030503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383679" y="202276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Contenido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000053" y="918042"/>
            <a:ext cx="5903745" cy="4275809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1.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El problema (La pregunta) </a:t>
            </a:r>
            <a:endParaRPr lang="es-MX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2.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Escenario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y Contexto</a:t>
            </a:r>
            <a:endParaRPr lang="es-MX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3. 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Omega Centauri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4.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¿Cómo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abordar el problema? 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5.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Datos disponibles</a:t>
            </a:r>
          </a:p>
          <a:p>
            <a:pPr>
              <a:lnSpc>
                <a:spcPct val="150000"/>
              </a:lnSpc>
            </a:pP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6.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Nuestro </a:t>
            </a:r>
            <a:r>
              <a:rPr lang="es-CO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método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7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Procedimientos experimentales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8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Resultados</a:t>
            </a:r>
            <a:endParaRPr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9</a:t>
            </a:r>
            <a:r>
              <a:rPr lang="es-MX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Conclusiones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E882D68-BF6B-495A-819A-A9D9A881699E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370065" y="1078787"/>
            <a:ext cx="2958762" cy="3886238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15952" y="188070"/>
            <a:ext cx="8475985" cy="561943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</a:t>
            </a: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eterminación de la masa estelar con STARLIGHT</a:t>
            </a:r>
            <a:endParaRPr sz="2400" b="1" dirty="0">
              <a:latin typeface="Book Antiqua" panose="0204060205030503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986198"/>
            <a:ext cx="5599056" cy="4157122"/>
          </a:xfrm>
          <a:prstGeom prst="rect">
            <a:avLst/>
          </a:prstGeom>
        </p:spPr>
      </p:pic>
      <p:sp>
        <p:nvSpPr>
          <p:cNvPr id="11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94727D8-D32A-44DE-81B9-625D294C1827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617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311760" y="28998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Variación de los parámetros 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17" name="TextShape 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18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F34AC335-0F72-41E3-9020-A5352AEC478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endParaRPr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209961"/>
                  </p:ext>
                </p:extLst>
              </p:nvPr>
            </p:nvGraphicFramePr>
            <p:xfrm>
              <a:off x="212472" y="1112040"/>
              <a:ext cx="8718696" cy="1521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284269"/>
                    <a:gridCol w="1428108"/>
                    <a:gridCol w="1505590"/>
                    <a:gridCol w="1245528"/>
                    <a:gridCol w="1245528"/>
                  </a:tblGrid>
                  <a:tr h="392295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gruesos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𝜟</m:t>
                                </m:r>
                              </m:oMath>
                            </m:oMathPara>
                          </a14:m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 – 3.0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0.001 – 1.0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209961"/>
                  </p:ext>
                </p:extLst>
              </p:nvPr>
            </p:nvGraphicFramePr>
            <p:xfrm>
              <a:off x="212472" y="1112040"/>
              <a:ext cx="8718696" cy="1521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284269"/>
                    <a:gridCol w="1428108"/>
                    <a:gridCol w="1505590"/>
                    <a:gridCol w="1245528"/>
                    <a:gridCol w="1245528"/>
                  </a:tblGrid>
                  <a:tr h="392295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gruesos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87096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204" t="-107813" r="-661078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6872" t="-107813" r="-423223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0638" t="-107813" r="-28000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14575" t="-107813" r="-166397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1961" t="-107813" r="-101471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9024" t="-107813" r="-976" b="-2156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13" t="-218033" r="-77975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5.0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 – 3.0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0.001 – 1.0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80.0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1.0 – 60.0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36694"/>
                  </p:ext>
                </p:extLst>
              </p:nvPr>
            </p:nvGraphicFramePr>
            <p:xfrm>
              <a:off x="212472" y="2957881"/>
              <a:ext cx="8718696" cy="15184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137504"/>
                    <a:gridCol w="1469205"/>
                    <a:gridCol w="1530849"/>
                    <a:gridCol w="1212351"/>
                    <a:gridCol w="1359114"/>
                  </a:tblGrid>
                  <a:tr h="389659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finos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𝑝𝑐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𝜟</m:t>
                                </m:r>
                              </m:oMath>
                            </m:oMathPara>
                          </a14:m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0.03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𝑑𝑚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𝑑𝑚</m:t>
                                    </m:r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2.0</m:t>
                                </m:r>
                              </m:oMath>
                            </m:oMathPara>
                          </a14:m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36694"/>
                  </p:ext>
                </p:extLst>
              </p:nvPr>
            </p:nvGraphicFramePr>
            <p:xfrm>
              <a:off x="212472" y="2957881"/>
              <a:ext cx="8718696" cy="15184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2531"/>
                    <a:gridCol w="1017142"/>
                    <a:gridCol w="1137504"/>
                    <a:gridCol w="1469205"/>
                    <a:gridCol w="1530849"/>
                    <a:gridCol w="1212351"/>
                    <a:gridCol w="1359114"/>
                  </a:tblGrid>
                  <a:tr h="389659"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Ajustes</a:t>
                          </a:r>
                          <a:r>
                            <a:rPr lang="es-CO" b="1" baseline="0" dirty="0" smtClean="0">
                              <a:latin typeface="Book Antiqua" panose="02040602050305030304" pitchFamily="18" charset="0"/>
                            </a:rPr>
                            <a:t> finos</a:t>
                          </a:r>
                          <a:endParaRPr lang="es-CO" b="1" dirty="0" smtClean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dirty="0"/>
                        </a:p>
                      </a:txBody>
                      <a:tcPr/>
                    </a:tc>
                  </a:tr>
                  <a:tr h="387096">
                    <a:tc>
                      <a:txBody>
                        <a:bodyPr/>
                        <a:lstStyle/>
                        <a:p>
                          <a:pPr algn="ctr"/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204" t="-107813" r="-66107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7005" t="-107813" r="-49037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938" t="-107813" r="-28049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190" t="-107813" r="-16825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8040" t="-107813" r="-11306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42601" t="-107813" r="-897" b="-2125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13" t="-218033" r="-77975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0.01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>
                              <a:latin typeface="Book Antiqua" panose="02040602050305030304" pitchFamily="18" charset="0"/>
                            </a:rPr>
                            <a:t>0.2</a:t>
                          </a:r>
                          <a:endParaRPr lang="es-CO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b="1" dirty="0" smtClean="0">
                              <a:latin typeface="Book Antiqua" panose="02040602050305030304" pitchFamily="18" charset="0"/>
                            </a:rPr>
                            <a:t>Rango</a:t>
                          </a:r>
                          <a:endParaRPr lang="es-CO" b="1" dirty="0">
                            <a:latin typeface="Book Antiqua" panose="0204060205030503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8204" t="-318033" r="-66107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7005" t="-318033" r="-49037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4938" t="-318033" r="-280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190" t="-318033" r="-16825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8040" t="-318033" r="-11306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42601" t="-318033" r="-897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dirty="0">
                <a:solidFill>
                  <a:srgbClr val="000000"/>
                </a:solidFill>
                <a:latin typeface="Crimson Text"/>
                <a:ea typeface="Arial"/>
              </a:rPr>
              <a:t> </a:t>
            </a: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Método de ajuste</a:t>
            </a:r>
            <a:r>
              <a:rPr lang="es-MX" sz="2800" dirty="0">
                <a:solidFill>
                  <a:srgbClr val="000000"/>
                </a:solidFill>
                <a:latin typeface="Crimson Text"/>
                <a:ea typeface="Arial"/>
              </a:rPr>
              <a:t>
</a:t>
            </a: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1811880" y="223560"/>
            <a:ext cx="594504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Shape 3"/>
              <p:cNvSpPr txBox="1"/>
              <p:nvPr/>
            </p:nvSpPr>
            <p:spPr>
              <a:xfrm>
                <a:off x="5743440" y="1719000"/>
                <a:ext cx="3096000" cy="214164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:endParaRPr lang="es-CO" dirty="0" smtClean="0"/>
              </a:p>
              <a:p>
                <a:pPr>
                  <a:lnSpc>
                    <a:spcPct val="100000"/>
                  </a:lnSpc>
                </a:pPr>
                <a:r>
                  <a:rPr lang="es-CO" dirty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es el número de velocidades usadas para 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en el </a:t>
                </a:r>
                <a:r>
                  <a:rPr lang="es-CO" dirty="0" err="1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bin</a:t>
                </a:r>
                <a:r>
                  <a:rPr lang="es-CO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:r>
                  <a:rPr lang="es-CO" i="1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i</a:t>
                </a:r>
                <a:endParaRPr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22" name="TextShap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440" y="1719000"/>
                <a:ext cx="3096000" cy="2141640"/>
              </a:xfrm>
              <a:prstGeom prst="rect">
                <a:avLst/>
              </a:prstGeom>
              <a:blipFill rotWithShape="0">
                <a:blip r:embed="rId3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Shape 4"/>
          <p:cNvSpPr txBox="1"/>
          <p:nvPr/>
        </p:nvSpPr>
        <p:spPr>
          <a:xfrm>
            <a:off x="5743440" y="1719000"/>
            <a:ext cx="3096000" cy="214164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124" name="TextShape 5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E3EC32C-1BA1-41DC-8EB5-33A9C1CF3EA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/>
          </a:p>
        </p:txBody>
      </p:sp>
      <p:pic>
        <p:nvPicPr>
          <p:cNvPr id="125" name="Imagen 9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02024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6" name="Imagen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0440" y="1021680"/>
            <a:ext cx="5434560" cy="4113360"/>
          </a:xfrm>
          <a:prstGeom prst="rect">
            <a:avLst/>
          </a:prstGeom>
          <a:ln>
            <a:noFill/>
          </a:ln>
        </p:spPr>
      </p:pic>
      <p:pic>
        <p:nvPicPr>
          <p:cNvPr id="127" name="Imagen 11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102708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8" name="Imagen 12"/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1013760"/>
            <a:ext cx="5438880" cy="4116600"/>
          </a:xfrm>
          <a:prstGeom prst="rect">
            <a:avLst/>
          </a:prstGeom>
          <a:ln>
            <a:noFill/>
          </a:ln>
        </p:spPr>
      </p:pic>
      <p:pic>
        <p:nvPicPr>
          <p:cNvPr id="129" name="Imagen 13"/>
          <p:cNvPicPr/>
          <p:nvPr/>
        </p:nvPicPr>
        <p:blipFill>
          <a:blip r:embed="rId8"/>
          <a:stretch>
            <a:fillRect/>
          </a:stretch>
        </p:blipFill>
        <p:spPr>
          <a:xfrm>
            <a:off x="-3240" y="1013040"/>
            <a:ext cx="5441040" cy="4118400"/>
          </a:xfrm>
          <a:prstGeom prst="rect">
            <a:avLst/>
          </a:prstGeom>
          <a:ln>
            <a:noFill/>
          </a:ln>
        </p:spPr>
      </p:pic>
      <p:pic>
        <p:nvPicPr>
          <p:cNvPr id="130" name="Imagen 14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1022760"/>
            <a:ext cx="5443560" cy="4120200"/>
          </a:xfrm>
          <a:prstGeom prst="rect">
            <a:avLst/>
          </a:prstGeom>
          <a:ln>
            <a:noFill/>
          </a:ln>
        </p:spPr>
      </p:pic>
      <p:pic>
        <p:nvPicPr>
          <p:cNvPr id="131" name="Imagen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-10440" y="1034640"/>
            <a:ext cx="5436360" cy="41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311760" y="253327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8. Resultados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7445FB10-A03F-4064-BA9B-82C72F5DC4A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5250240" y="310320"/>
            <a:ext cx="389340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Resultados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722560" y="1193400"/>
            <a:ext cx="3007800" cy="35744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35" name="TextShape 3"/>
          <p:cNvSpPr txBox="1"/>
          <p:nvPr/>
        </p:nvSpPr>
        <p:spPr>
          <a:xfrm>
            <a:off x="8832240" y="476856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5707E409-3643-4EDD-AA95-83767C2D39E7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24</a:t>
            </a:fld>
            <a:endParaRPr/>
          </a:p>
        </p:txBody>
      </p:sp>
      <p:pic>
        <p:nvPicPr>
          <p:cNvPr id="136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74680"/>
            <a:ext cx="5249880" cy="1268280"/>
          </a:xfrm>
          <a:prstGeom prst="rect">
            <a:avLst/>
          </a:prstGeom>
          <a:ln>
            <a:noFill/>
          </a:ln>
        </p:spPr>
      </p:pic>
      <p:pic>
        <p:nvPicPr>
          <p:cNvPr id="137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49880" cy="387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311760" y="24642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5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60F8B93A-96DA-46DC-B347-FDC7908B68D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311760" y="324916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4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BA0F911B-8FFF-4BB7-8087-7975AA850E63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311760" y="29124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9. Conclusiones</a:t>
            </a:r>
            <a:endParaRPr b="1" dirty="0">
              <a:latin typeface="Book Antiqua" panose="02040602050305030304" pitchFamily="18" charset="0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3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98AE8143-9791-4BAB-A640-3D5DBC8E23B4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357212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Agradecimientos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311760" y="357212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Referencias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0F26DB88-0AA8-45E0-96BF-780C8449056D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/>
          </a:p>
        </p:txBody>
      </p:sp>
      <p:sp>
        <p:nvSpPr>
          <p:cNvPr id="6" name="TextShape 2"/>
          <p:cNvSpPr txBox="1"/>
          <p:nvPr/>
        </p:nvSpPr>
        <p:spPr>
          <a:xfrm>
            <a:off x="311760" y="976952"/>
            <a:ext cx="852012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Shape 1"/>
              <p:cNvSpPr txBox="1"/>
              <p:nvPr/>
            </p:nvSpPr>
            <p:spPr>
              <a:xfrm>
                <a:off x="311760" y="1910880"/>
                <a:ext cx="8520120" cy="19620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36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¿C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3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es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contenido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materia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CO" sz="3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3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sz="3600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 </a:t>
                </a:r>
                <a:r>
                  <a:rPr lang="es-MX" sz="3600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Crimson Text"/>
                  </a:rPr>
                  <a:t>Centauri? ¿Tiene materia oscura?</a:t>
                </a:r>
                <a:r>
                  <a:rPr lang="es-MX" sz="2800" dirty="0">
                    <a:solidFill>
                      <a:srgbClr val="000000"/>
                    </a:solidFill>
                    <a:latin typeface="Arial"/>
                    <a:ea typeface="Arial"/>
                  </a:rPr>
                  <a:t>
</a:t>
                </a:r>
                <a:endParaRPr dirty="0"/>
              </a:p>
            </p:txBody>
          </p:sp>
        </mc:Choice>
        <mc:Fallback xmlns="">
          <p:sp>
            <p:nvSpPr>
              <p:cNvPr id="87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0" y="1910880"/>
                <a:ext cx="8520120" cy="1962000"/>
              </a:xfrm>
              <a:prstGeom prst="rect">
                <a:avLst/>
              </a:prstGeom>
              <a:blipFill rotWithShape="0">
                <a:blip r:embed="rId3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1. El Problema</a:t>
            </a:r>
            <a:endParaRPr b="1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524"/>
            <a:ext cx="9143640" cy="6857729"/>
          </a:xfrm>
          <a:prstGeom prst="rect">
            <a:avLst/>
          </a:prstGeom>
        </p:spPr>
      </p:pic>
      <p:sp>
        <p:nvSpPr>
          <p:cNvPr id="159" name="TextShape 1"/>
          <p:cNvSpPr txBox="1"/>
          <p:nvPr/>
        </p:nvSpPr>
        <p:spPr>
          <a:xfrm>
            <a:off x="311760" y="384561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3200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Gracias por su atención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5EBDE8B9-E15D-4BA3-9402-3C2661DE8682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36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2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. Escenario y Contexto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Cúmulos </a:t>
            </a:r>
            <a:r>
              <a:rPr lang="es-MX" sz="2400" b="1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Globulares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400" y="999894"/>
            <a:ext cx="8555198" cy="89055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" y="2136076"/>
            <a:ext cx="9144000" cy="3007424"/>
          </a:xfrm>
          <a:prstGeom prst="rect">
            <a:avLst/>
          </a:prstGeom>
        </p:spPr>
      </p:pic>
      <p:sp>
        <p:nvSpPr>
          <p:cNvPr id="99" name="TextShape 3"/>
          <p:cNvSpPr txBox="1"/>
          <p:nvPr/>
        </p:nvSpPr>
        <p:spPr>
          <a:xfrm>
            <a:off x="8711769" y="4673354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5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3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Distribución local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100" name="Imagen 1"/>
          <p:cNvPicPr/>
          <p:nvPr/>
        </p:nvPicPr>
        <p:blipFill>
          <a:blip r:embed="rId3"/>
          <a:stretch>
            <a:fillRect/>
          </a:stretch>
        </p:blipFill>
        <p:spPr>
          <a:xfrm>
            <a:off x="3729519" y="1078787"/>
            <a:ext cx="5414481" cy="4071860"/>
          </a:xfrm>
          <a:prstGeom prst="rect">
            <a:avLst/>
          </a:prstGeom>
          <a:ln>
            <a:noFill/>
          </a:ln>
        </p:spPr>
      </p:pic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311760" y="1633590"/>
            <a:ext cx="2112941" cy="3143893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8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311760" y="274155"/>
            <a:ext cx="8246613" cy="530657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4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Órbitas</a:t>
            </a:r>
            <a:endParaRPr sz="2400" b="1" dirty="0">
              <a:latin typeface="Book Antiqua" panose="02040602050305030304" pitchFamily="18" charset="0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152360"/>
            <a:ext cx="2893320" cy="341604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sp>
        <p:nvSpPr>
          <p:cNvPr id="7" name="TextShape 2"/>
          <p:cNvSpPr txBox="1"/>
          <p:nvPr/>
        </p:nvSpPr>
        <p:spPr>
          <a:xfrm>
            <a:off x="311760" y="1078788"/>
            <a:ext cx="4383530" cy="3698696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</a:t>
            </a:r>
            <a:endParaRPr dirty="0">
              <a:latin typeface="Book Antiqua" panose="020406020503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53" y="925914"/>
            <a:ext cx="3996647" cy="4217586"/>
          </a:xfrm>
          <a:prstGeom prst="rect">
            <a:avLst/>
          </a:prstGeom>
        </p:spPr>
      </p:pic>
      <p:sp>
        <p:nvSpPr>
          <p:cNvPr id="9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E2B9B441-3844-4FBD-B670-DEF697ED6D05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62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Shape 1"/>
              <p:cNvSpPr txBox="1"/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s-MX" sz="2800" b="1" dirty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3.</a:t>
                </a:r>
                <a:r>
                  <a:rPr lang="es-MX" sz="28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s-MX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s-MX" sz="2800" b="1" dirty="0" smtClean="0">
                    <a:solidFill>
                      <a:srgbClr val="000000"/>
                    </a:solidFill>
                    <a:latin typeface="Crimson Text"/>
                    <a:ea typeface="Arial"/>
                  </a:rPr>
                  <a:t> </a:t>
                </a:r>
                <a:r>
                  <a:rPr lang="es-MX" sz="2800" b="1" dirty="0" smtClean="0">
                    <a:solidFill>
                      <a:srgbClr val="000000"/>
                    </a:solidFill>
                    <a:latin typeface="Book Antiqua" panose="02040602050305030304" pitchFamily="18" charset="0"/>
                    <a:ea typeface="Arial"/>
                  </a:rPr>
                  <a:t>Centauri</a:t>
                </a:r>
                <a:endParaRPr b="1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91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0" y="226260"/>
                <a:ext cx="8268840" cy="572400"/>
              </a:xfrm>
              <a:prstGeom prst="rect">
                <a:avLst/>
              </a:prstGeom>
              <a:blipFill rotWithShape="0">
                <a:blip r:embed="rId3"/>
                <a:stretch>
                  <a:fillRect t="-3191" b="-28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Shape 2"/>
          <p:cNvSpPr txBox="1"/>
          <p:nvPr/>
        </p:nvSpPr>
        <p:spPr>
          <a:xfrm>
            <a:off x="311760" y="444960"/>
            <a:ext cx="308880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311760" y="1152360"/>
            <a:ext cx="2872800" cy="3717000"/>
          </a:xfrm>
          <a:prstGeom prst="rect">
            <a:avLst/>
          </a:prstGeom>
        </p:spPr>
        <p:txBody>
          <a:bodyPr tIns="91440" bIns="91440"/>
          <a:lstStyle/>
          <a:p>
            <a:endParaRPr/>
          </a:p>
        </p:txBody>
      </p:sp>
      <p:pic>
        <p:nvPicPr>
          <p:cNvPr id="95" name="Imagen 1"/>
          <p:cNvPicPr/>
          <p:nvPr/>
        </p:nvPicPr>
        <p:blipFill>
          <a:blip r:embed="rId4"/>
          <a:stretch>
            <a:fillRect/>
          </a:stretch>
        </p:blipFill>
        <p:spPr>
          <a:xfrm>
            <a:off x="4284324" y="883578"/>
            <a:ext cx="4859676" cy="4259742"/>
          </a:xfrm>
          <a:prstGeom prst="rect">
            <a:avLst/>
          </a:prstGeom>
          <a:ln>
            <a:noFill/>
          </a:ln>
        </p:spPr>
      </p:pic>
      <p:sp>
        <p:nvSpPr>
          <p:cNvPr id="8" name="TextShape 2"/>
          <p:cNvSpPr txBox="1"/>
          <p:nvPr/>
        </p:nvSpPr>
        <p:spPr>
          <a:xfrm>
            <a:off x="311760" y="976952"/>
            <a:ext cx="3088800" cy="3800532"/>
          </a:xfrm>
          <a:prstGeom prst="rect">
            <a:avLst/>
          </a:prstGeom>
        </p:spPr>
        <p:txBody>
          <a:bodyPr tIns="91440" bIns="91440"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El </a:t>
            </a:r>
            <a:r>
              <a:rPr lang="es-MX" dirty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problema (</a:t>
            </a:r>
            <a:r>
              <a:rPr lang="es-MX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La</a:t>
            </a:r>
            <a:endParaRPr dirty="0">
              <a:latin typeface="Book Antiqua" panose="02040602050305030304" pitchFamily="18" charset="0"/>
            </a:endParaRPr>
          </a:p>
        </p:txBody>
      </p:sp>
      <p:sp>
        <p:nvSpPr>
          <p:cNvPr id="94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34C8F628-FCA9-453B-87C9-218BB1A34674}" type="slidenum">
              <a:rPr lang="es-MX" sz="1400">
                <a:solidFill>
                  <a:schemeClr val="bg1"/>
                </a:solidFill>
                <a:latin typeface="Arial"/>
                <a:ea typeface="Arial"/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000" dirty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¿</a:t>
            </a:r>
            <a:r>
              <a:rPr lang="es-MX" sz="2000" dirty="0" smtClean="0">
                <a:solidFill>
                  <a:srgbClr val="000000"/>
                </a:solidFill>
                <a:latin typeface="Book Antiqua" panose="02040602050305030304" pitchFamily="18" charset="0"/>
                <a:ea typeface="Crimson Text"/>
              </a:rPr>
              <a:t>De?</a:t>
            </a:r>
            <a:r>
              <a:rPr lang="es-MX" sz="2800" dirty="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 dirty="0"/>
          </a:p>
        </p:txBody>
      </p:sp>
      <p:sp>
        <p:nvSpPr>
          <p:cNvPr id="88" name="TextShape 2"/>
          <p:cNvSpPr txBox="1"/>
          <p:nvPr/>
        </p:nvSpPr>
        <p:spPr>
          <a:xfrm>
            <a:off x="311760" y="1910880"/>
            <a:ext cx="8520120" cy="19620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280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A576F871-07F6-40FE-AE5A-9EA43F717655}" type="slidenum">
              <a:rPr lang="es-MX" sz="1400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203760" y="226260"/>
            <a:ext cx="8628120" cy="57240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  <a:ea typeface="Arial"/>
              </a:rPr>
              <a:t>4. ¿Cómo abordar el problema?,</a:t>
            </a:r>
            <a:r>
              <a:rPr lang="es-MX" sz="2800" b="1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 ¿Cuál es la teoría asociada?</a:t>
            </a:r>
            <a:endParaRPr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377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482</Words>
  <Application>Microsoft Office PowerPoint</Application>
  <PresentationFormat>Presentación en pantalla (16:9)</PresentationFormat>
  <Paragraphs>223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Arial</vt:lpstr>
      <vt:lpstr>Book Antiqua</vt:lpstr>
      <vt:lpstr>Cambria Math</vt:lpstr>
      <vt:lpstr>Crimson Text</vt:lpstr>
      <vt:lpstr>DejaVu Sans</vt:lpstr>
      <vt:lpstr>StarSymbol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Manuel Espejo Salcedo</cp:lastModifiedBy>
  <cp:revision>35</cp:revision>
  <dcterms:modified xsi:type="dcterms:W3CDTF">2016-05-23T18:06:28Z</dcterms:modified>
</cp:coreProperties>
</file>